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notesMasterIdLst>
    <p:notesMasterId r:id="rId21"/>
  </p:notes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80" r:id="rId11"/>
    <p:sldId id="273" r:id="rId12"/>
    <p:sldId id="269" r:id="rId13"/>
    <p:sldId id="274" r:id="rId14"/>
    <p:sldId id="278" r:id="rId15"/>
    <p:sldId id="279" r:id="rId16"/>
    <p:sldId id="275" r:id="rId17"/>
    <p:sldId id="276" r:id="rId18"/>
    <p:sldId id="277" r:id="rId19"/>
    <p:sldId id="263" r:id="rId20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CHON Doriane" initials="QD" lastIdx="2" clrIdx="0">
    <p:extLst>
      <p:ext uri="{19B8F6BF-5375-455C-9EA6-DF929625EA0E}">
        <p15:presenceInfo xmlns:p15="http://schemas.microsoft.com/office/powerpoint/2012/main" userId="QUECHON Dori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00"/>
    <a:srgbClr val="FF7C80"/>
    <a:srgbClr val="CC66FF"/>
    <a:srgbClr val="FF9900"/>
    <a:srgbClr val="3D7CB5"/>
    <a:srgbClr val="6E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9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A9B8D-2FAF-40AE-9CA0-8684C6E72389}" type="datetimeFigureOut">
              <a:rPr lang="fr-FR" smtClean="0"/>
              <a:t>10/07/2024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8E46-8203-4561-B95B-874B5CFDA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08E46-8203-4561-B95B-874B5CFDA9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35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1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6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35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3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emaine-bleu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nimationsbdv@vendee.f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forms.org/prix-chronos-de-litterature-2024-1689581822" TargetMode="External"/><Relationship Id="rId2" Type="http://schemas.openxmlformats.org/officeDocument/2006/relationships/hyperlink" Target="https://bibliotheque.vendee.fr/services-pour-les-bibliotheques/publics-et-action-culturelle/prix-chro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imationsbdv@vende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prix-chrono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x-chronos.org/" TargetMode="External"/><Relationship Id="rId2" Type="http://schemas.openxmlformats.org/officeDocument/2006/relationships/hyperlink" Target="https://bibliotheque.vendee.fr/services-pour-les-bibliotheques/publics-et-action-culturelle/prix-chron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umeriquebdv@vendee.fr" TargetMode="External"/><Relationship Id="rId2" Type="http://schemas.openxmlformats.org/officeDocument/2006/relationships/hyperlink" Target="https://emedia.vendee.fr/lire/livre-numeriques/prix-litterair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heque.vendee.fr/services-pour-les-bibliotheques/outils-d-anim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a.vendee.fr/accueil/agenda" TargetMode="External"/><Relationship Id="rId2" Type="http://schemas.openxmlformats.org/officeDocument/2006/relationships/hyperlink" Target="https://bibliotheque.vendee.fr/services-pour-les-bibliotheques/publics-et-action-culturelle/prix-chro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BibliothequesDeVend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590" y="1698873"/>
            <a:ext cx="9644332" cy="1646302"/>
          </a:xfrm>
        </p:spPr>
        <p:txBody>
          <a:bodyPr/>
          <a:lstStyle/>
          <a:p>
            <a:pPr algn="ctr"/>
            <a:r>
              <a:rPr lang="fr-FR" sz="4600" dirty="0">
                <a:solidFill>
                  <a:srgbClr val="FF5050"/>
                </a:solidFill>
              </a:rPr>
              <a:t>Le Prix Chronos de Littérature</a:t>
            </a:r>
            <a:br>
              <a:rPr lang="fr-FR" sz="4600" dirty="0">
                <a:solidFill>
                  <a:srgbClr val="FF5050"/>
                </a:solidFill>
              </a:rPr>
            </a:br>
            <a:r>
              <a:rPr lang="fr-FR" sz="4600" dirty="0">
                <a:solidFill>
                  <a:srgbClr val="FF5050"/>
                </a:solidFill>
              </a:rPr>
              <a:t>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8318" y="3340163"/>
            <a:ext cx="8352925" cy="1096899"/>
          </a:xfrm>
        </p:spPr>
        <p:txBody>
          <a:bodyPr>
            <a:normAutofit lnSpcReduction="10000"/>
          </a:bodyPr>
          <a:lstStyle/>
          <a:p>
            <a:endParaRPr lang="fr-FR" sz="3000" b="1" i="1" dirty="0">
              <a:solidFill>
                <a:srgbClr val="FF5050"/>
              </a:solidFill>
            </a:endParaRPr>
          </a:p>
          <a:p>
            <a:r>
              <a:rPr lang="fr-FR" sz="3000" b="1" i="1" dirty="0">
                <a:solidFill>
                  <a:srgbClr val="FF5050"/>
                </a:solidFill>
              </a:rPr>
              <a:t>Mode d’emploi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4" y="5875172"/>
            <a:ext cx="3052061" cy="5325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33" y="5400496"/>
            <a:ext cx="1055176" cy="10072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86" y="4089042"/>
            <a:ext cx="2768958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7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00521"/>
            <a:ext cx="9286799" cy="478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communication</a:t>
            </a:r>
          </a:p>
          <a:p>
            <a:pPr marL="0" indent="0">
              <a:buNone/>
            </a:pPr>
            <a:endParaRPr lang="fr-FR" sz="800" dirty="0"/>
          </a:p>
          <a:p>
            <a:pPr>
              <a:lnSpc>
                <a:spcPct val="150000"/>
              </a:lnSpc>
            </a:pPr>
            <a:r>
              <a:rPr lang="fr-FR" dirty="0"/>
              <a:t>Merci d’indiquer sur toute votre communication que cette action se fait dans le cadre du « Prix Chronos de Littérature, en partenariat avec le Département de la Vendée » en y faisant apparaître le logo du Département.</a:t>
            </a:r>
          </a:p>
          <a:p>
            <a:pPr>
              <a:lnSpc>
                <a:spcPct val="150000"/>
              </a:lnSpc>
            </a:pPr>
            <a:endParaRPr lang="fr-FR" sz="800" dirty="0"/>
          </a:p>
          <a:p>
            <a:pPr>
              <a:lnSpc>
                <a:spcPct val="150000"/>
              </a:lnSpc>
            </a:pPr>
            <a:r>
              <a:rPr lang="fr-FR" dirty="0"/>
              <a:t>Le logo du Département vous sera renvoyé suite à la confirmation de votre inscription.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2B2E4B-E30D-460F-BDF1-8EB46C05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324566"/>
            <a:ext cx="2533433" cy="25334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3A88C4-69DE-48A3-BAD4-77A28135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657725"/>
            <a:ext cx="2659548" cy="19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1026"/>
            <a:ext cx="8964741" cy="4240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Semaine Bleue : Semaine nationale des retraités et des personnes âgées</a:t>
            </a:r>
          </a:p>
          <a:p>
            <a:pPr marL="0" indent="0">
              <a:buNone/>
            </a:pP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dirty="0"/>
              <a:t>Cette année, la Semaine Bleue se déroulera du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30 septembre au 6 octobre 2024</a:t>
            </a:r>
            <a:r>
              <a:rPr lang="fr-FR" b="1" dirty="0"/>
              <a:t>.</a:t>
            </a:r>
            <a:r>
              <a:rPr lang="fr-FR" dirty="0"/>
              <a:t> Profitez de cet événement national pour proposer des animations à destination des seniors. Pensez à les enregistrer sur le </a:t>
            </a:r>
            <a:r>
              <a:rPr lang="fr-FR" u="sng" dirty="0">
                <a:hlinkClick r:id="rId2"/>
              </a:rPr>
              <a:t>site national</a:t>
            </a:r>
            <a:r>
              <a:rPr lang="fr-FR" dirty="0"/>
              <a:t> pour qu’elles y soient référencées.</a:t>
            </a:r>
          </a:p>
        </p:txBody>
      </p:sp>
      <p:pic>
        <p:nvPicPr>
          <p:cNvPr id="4" name="Picture 2" descr="La semaine Bleue">
            <a:extLst>
              <a:ext uri="{FF2B5EF4-FFF2-40B4-BE49-F238E27FC236}">
                <a16:creationId xmlns:a16="http://schemas.microsoft.com/office/drawing/2014/main" id="{70DA96EE-1A92-49AB-A259-F876377B9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85" y="4156369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4EC726-BA14-41C0-AB44-E792D543D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26" y="3881106"/>
            <a:ext cx="3825937" cy="23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8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L’organisation du vote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Le vote est ouvert dès que les ouvrages sont prêts à être empruntés et se clôture le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samedi 3 mai 2025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vote se fait de la manière suivante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Le vote se fait soit dans votre bibliothèque soit en ligne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Un vote par personne est autorisé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Vous devez indiquer, pour chaque ouvrage de la catégorie que vous avez choisie, le nombre de votes </a:t>
            </a:r>
            <a:r>
              <a:rPr lang="fr-FR" sz="1800" b="1" dirty="0">
                <a:solidFill>
                  <a:schemeClr val="tx1"/>
                </a:solidFill>
              </a:rPr>
              <a:t>ENFANTS</a:t>
            </a:r>
            <a:r>
              <a:rPr lang="fr-FR" sz="1800" dirty="0"/>
              <a:t> et le nombre de votes </a:t>
            </a:r>
            <a:r>
              <a:rPr lang="fr-FR" sz="1800" b="1" dirty="0">
                <a:solidFill>
                  <a:schemeClr val="tx1"/>
                </a:solidFill>
              </a:rPr>
              <a:t>ADULTES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ADD2AB-58AB-4CEA-9E35-77C46045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379411"/>
            <a:ext cx="348721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1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90516" cy="431800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l’organisation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Pensez à mettre à disposition des usagers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 urnes : </a:t>
            </a:r>
            <a:r>
              <a:rPr lang="fr-FR" dirty="0"/>
              <a:t>une pour les votes « </a:t>
            </a:r>
            <a:r>
              <a:rPr lang="fr-FR" b="1" dirty="0">
                <a:solidFill>
                  <a:schemeClr val="tx1"/>
                </a:solidFill>
              </a:rPr>
              <a:t>enfants</a:t>
            </a:r>
            <a:r>
              <a:rPr lang="fr-FR" dirty="0"/>
              <a:t> » et une pour les votes « </a:t>
            </a:r>
            <a:r>
              <a:rPr lang="fr-FR" b="1" dirty="0">
                <a:solidFill>
                  <a:schemeClr val="tx1"/>
                </a:solidFill>
              </a:rPr>
              <a:t>adultes</a:t>
            </a:r>
            <a:r>
              <a:rPr lang="fr-FR" dirty="0"/>
              <a:t> ».</a:t>
            </a:r>
          </a:p>
          <a:p>
            <a:pPr>
              <a:lnSpc>
                <a:spcPct val="150000"/>
              </a:lnSpc>
            </a:pPr>
            <a:r>
              <a:rPr lang="fr-FR" dirty="0"/>
              <a:t>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feuilles d’émargement </a:t>
            </a:r>
            <a:r>
              <a:rPr lang="fr-FR" dirty="0"/>
              <a:t>vous permettent de comptabiliser les votants.</a:t>
            </a:r>
          </a:p>
          <a:p>
            <a:pPr>
              <a:lnSpc>
                <a:spcPct val="150000"/>
              </a:lnSpc>
            </a:pPr>
            <a:r>
              <a:rPr lang="fr-FR" dirty="0"/>
              <a:t>Vous avez jusqu’au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3 mai 2025 </a:t>
            </a:r>
            <a:r>
              <a:rPr lang="fr-FR" dirty="0"/>
              <a:t>pour nous communiquer par mail les résultats du vote de votre structure, en utilisant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fiche de résultat des votes </a:t>
            </a:r>
            <a:r>
              <a:rPr lang="fr-FR" dirty="0"/>
              <a:t>de votre catégorie, à l’adresse suivante : </a:t>
            </a:r>
            <a:r>
              <a:rPr lang="fr-FR" dirty="0">
                <a:hlinkClick r:id="rId2"/>
              </a:rPr>
              <a:t>animationsbdv@vendee.fr</a:t>
            </a:r>
            <a:r>
              <a:rPr lang="fr-FR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20BC1B-20EC-4CF8-AA52-6090BB5BF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865" y="379411"/>
            <a:ext cx="348721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98" y="214444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conseils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Afin de faciliter le vote chaque année, nous vous proposons de garder 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cartes d’électeur </a:t>
            </a:r>
            <a:r>
              <a:rPr lang="fr-FR" dirty="0"/>
              <a:t>à la bibliothèque afin de les réutiliser tous les ans.</a:t>
            </a:r>
          </a:p>
          <a:p>
            <a:pPr>
              <a:lnSpc>
                <a:spcPct val="150000"/>
              </a:lnSpc>
            </a:pPr>
            <a:r>
              <a:rPr lang="fr-FR" dirty="0"/>
              <a:t>Pour favoriser la circulation rapide des documents, nous vous suggérons de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diminuer la durée de prêt</a:t>
            </a:r>
            <a:r>
              <a:rPr lang="fr-FR" dirty="0"/>
              <a:t>. La plupart des ouvrages sont courts et peuvent être lus rapidement.</a:t>
            </a:r>
          </a:p>
          <a:p>
            <a:pPr>
              <a:lnSpc>
                <a:spcPct val="150000"/>
              </a:lnSpc>
            </a:pPr>
            <a:r>
              <a:rPr lang="fr-FR" dirty="0"/>
              <a:t>Notez sur la fiche d’émargement le nom des usagers qui souhaitent participer (ils s’engagent à lire les 4 livres de la sélection). Veillez à ce qu’un même usager ne vote qu’une seule fois.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74FE326-D716-4B9A-B8EB-27F1870B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86" y="543531"/>
            <a:ext cx="348721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4392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exemples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70000"/>
              </a:lnSpc>
            </a:pPr>
            <a:r>
              <a:rPr lang="fr-FR" dirty="0"/>
              <a:t>Lors d’une animation : vous organisez une séance de lectures à voix haute à l’EHPAD, vous recueillez les votes des participants à l’issue de la séance. </a:t>
            </a:r>
          </a:p>
          <a:p>
            <a:pPr marL="0" indent="0">
              <a:lnSpc>
                <a:spcPct val="170000"/>
              </a:lnSpc>
              <a:buNone/>
            </a:pPr>
            <a:endParaRPr lang="fr-FR" sz="800" dirty="0"/>
          </a:p>
          <a:p>
            <a:pPr>
              <a:lnSpc>
                <a:spcPct val="170000"/>
              </a:lnSpc>
            </a:pPr>
            <a:r>
              <a:rPr lang="fr-FR" dirty="0"/>
              <a:t>Mais aussi en dehors de vos temps d’animations : vous communiquez sur le Prix Chronos auprès des usagers de la bibliothèque pour les inciter à emprunter les ouvrages de la sélection et à voter pour leur livre favori avant le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03 mai 2025</a:t>
            </a:r>
            <a:r>
              <a:rPr lang="fr-FR" dirty="0"/>
              <a:t>. Pensez à valoriser les livres en </a:t>
            </a:r>
            <a:r>
              <a:rPr lang="fr-FR" b="1" dirty="0">
                <a:solidFill>
                  <a:schemeClr val="tx1"/>
                </a:solidFill>
              </a:rPr>
              <a:t>version numérique </a:t>
            </a:r>
            <a:r>
              <a:rPr lang="fr-FR" dirty="0"/>
              <a:t>et les lectures filmées sur votre site internet ou votre page Facebook.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4B5746-86CC-47F8-9A70-92E23DAF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181710"/>
            <a:ext cx="348721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88" y="144473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les documents </a:t>
            </a:r>
          </a:p>
          <a:p>
            <a:pPr marL="0" indent="0">
              <a:buNone/>
            </a:pPr>
            <a:endParaRPr lang="fr-FR" sz="1050" dirty="0"/>
          </a:p>
          <a:p>
            <a:pPr>
              <a:lnSpc>
                <a:spcPct val="150000"/>
              </a:lnSpc>
            </a:pPr>
            <a:r>
              <a:rPr lang="fr-FR" dirty="0"/>
              <a:t>Vous recevrez, avec les ouvrages de votre catégorie, quelques exemplaires papier de chacun de ces documents, pensez à les photocopier. 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F42E38-F52F-4C77-BFE1-4C4421293395}"/>
              </a:ext>
            </a:extLst>
          </p:cNvPr>
          <p:cNvSpPr txBox="1"/>
          <p:nvPr/>
        </p:nvSpPr>
        <p:spPr>
          <a:xfrm>
            <a:off x="1386464" y="5986790"/>
            <a:ext cx="1887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bulletins de vote (par catégorie)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CB99E7-6F0B-4BF5-8277-BD2FDEE919BE}"/>
              </a:ext>
            </a:extLst>
          </p:cNvPr>
          <p:cNvSpPr txBox="1"/>
          <p:nvPr/>
        </p:nvSpPr>
        <p:spPr>
          <a:xfrm>
            <a:off x="4049760" y="5986790"/>
            <a:ext cx="1887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feuille d’émargement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E3C215-E251-41F0-A6A2-F25EB11C20C3}"/>
              </a:ext>
            </a:extLst>
          </p:cNvPr>
          <p:cNvSpPr txBox="1"/>
          <p:nvPr/>
        </p:nvSpPr>
        <p:spPr>
          <a:xfrm>
            <a:off x="6579513" y="5986790"/>
            <a:ext cx="2121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fiche de résultat des votes (par catégorie)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0ACEB4-7348-4810-ABE7-373FDBE4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58" y="3225800"/>
            <a:ext cx="1779339" cy="25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E420F5-786B-4F9F-91C4-30DEEC1C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607" y="3225800"/>
            <a:ext cx="1776459" cy="25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F44C8C-F984-46C3-BF2C-CFBD0DE8C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476" y="3209816"/>
            <a:ext cx="17767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3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en ligne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Ce vote est </a:t>
            </a:r>
            <a:r>
              <a:rPr lang="fr-FR" b="1" dirty="0">
                <a:solidFill>
                  <a:schemeClr val="tx1"/>
                </a:solidFill>
              </a:rPr>
              <a:t>ouvert à tous</a:t>
            </a:r>
            <a:r>
              <a:rPr lang="fr-FR" dirty="0"/>
              <a:t>, y compris des lecteurs ne fréquentant pas de bibliothèques participant au Prix Chronos. 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avez jusqu’au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3 mai 2025 </a:t>
            </a:r>
            <a:r>
              <a:rPr lang="fr-FR" dirty="0"/>
              <a:t>pour voter en ligne via le formulaire que vous trouverez sur la page dédiée au Prix Chronos sur notre </a:t>
            </a:r>
            <a:r>
              <a:rPr lang="fr-FR" dirty="0">
                <a:hlinkClick r:id="rId2"/>
              </a:rPr>
              <a:t>portail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DF1D2CC5-3B84-4EF5-A62C-B47867A7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39" y="5380686"/>
            <a:ext cx="159119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98" y="1624879"/>
            <a:ext cx="8762229" cy="4942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transmission des votes départementaux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Veuillez nous transmettre vos résultats par mail à l’aide de la fiche des résultats ci-contre.</a:t>
            </a:r>
          </a:p>
          <a:p>
            <a:pPr>
              <a:lnSpc>
                <a:spcPct val="160000"/>
              </a:lnSpc>
            </a:pPr>
            <a:r>
              <a:rPr lang="fr-FR" dirty="0"/>
              <a:t>La Direction des Bibliothèques comptabilisera l’ensemble des votes (papier et en ligne) des bibliothèques participantes pour chacune des catégories choisies et se chargera de communiquer ces résultats à l’organisation du Prix au nom des bibliothèques de Vendée.</a:t>
            </a:r>
          </a:p>
          <a:p>
            <a:pPr>
              <a:lnSpc>
                <a:spcPct val="160000"/>
              </a:lnSpc>
            </a:pPr>
            <a:r>
              <a:rPr lang="fr-FR" dirty="0"/>
              <a:t>Vous recevrez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fin mai </a:t>
            </a:r>
            <a:r>
              <a:rPr lang="fr-FR" dirty="0"/>
              <a:t>l’annonce des résultats départementaux.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résultats nationaux seront annoncés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courant juin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BE1C6E-678D-4EF2-9D37-88FB48B4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548" y="2381141"/>
            <a:ext cx="17767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8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6592" y="558228"/>
            <a:ext cx="8091577" cy="31942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400" dirty="0"/>
              <a:t>Le secteur Publics et Action Culturelle</a:t>
            </a:r>
          </a:p>
          <a:p>
            <a:pPr marL="0" indent="0" algn="ctr">
              <a:buNone/>
            </a:pPr>
            <a:r>
              <a:rPr lang="fr-FR" sz="2400" dirty="0"/>
              <a:t>de la Direction des Bibliothèques</a:t>
            </a:r>
          </a:p>
          <a:p>
            <a:pPr marL="0" indent="0" algn="ctr">
              <a:buNone/>
            </a:pPr>
            <a:r>
              <a:rPr lang="fr-FR" sz="2400" dirty="0"/>
              <a:t>se tient à votre disposition</a:t>
            </a:r>
          </a:p>
          <a:p>
            <a:pPr marL="0" indent="0" algn="ctr">
              <a:buNone/>
            </a:pPr>
            <a:r>
              <a:rPr lang="fr-FR" sz="2400" dirty="0"/>
              <a:t>pour tout complément d’information.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800" dirty="0">
                <a:sym typeface="Wingdings" panose="05000000000000000000" pitchFamily="2" charset="2"/>
              </a:rPr>
              <a:t></a:t>
            </a:r>
            <a:r>
              <a:rPr lang="fr-FR" sz="2400" dirty="0"/>
              <a:t> 02 28 85 79 00</a:t>
            </a:r>
          </a:p>
          <a:p>
            <a:pPr marL="0" indent="0" algn="ctr">
              <a:buNone/>
            </a:pPr>
            <a:r>
              <a:rPr lang="fr-FR" sz="2400" dirty="0">
                <a:sym typeface="Wingdings" panose="05000000000000000000" pitchFamily="2" charset="2"/>
              </a:rPr>
              <a:t> </a:t>
            </a:r>
            <a:r>
              <a:rPr lang="fr-FR" sz="2400" dirty="0">
                <a:hlinkClick r:id="rId2"/>
              </a:rPr>
              <a:t>animationsbdv@vendee.fr</a:t>
            </a:r>
            <a:r>
              <a:rPr lang="fr-FR" sz="2400" dirty="0"/>
              <a:t> </a:t>
            </a:r>
          </a:p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25" y="4720306"/>
            <a:ext cx="1944709" cy="1944709"/>
          </a:xfrm>
          <a:prstGeom prst="rect">
            <a:avLst/>
          </a:prstGeom>
        </p:spPr>
      </p:pic>
      <p:pic>
        <p:nvPicPr>
          <p:cNvPr id="2050" name="Image 1" descr="BanniereMail_PrixChronosGénéral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"/>
          <a:stretch/>
        </p:blipFill>
        <p:spPr bwMode="auto">
          <a:xfrm>
            <a:off x="2630206" y="4044236"/>
            <a:ext cx="5284348" cy="7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2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Juillet 2024 : Envoi de l’appel à candidatures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Courant juillet, vous recevez par mail l’appel à candidatures avec la sélection des livres pour chacune des 7 catégories.</a:t>
            </a:r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avez jusqu’au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15 septembre 2024 </a:t>
            </a:r>
            <a:r>
              <a:rPr lang="fr-FR" dirty="0"/>
              <a:t>pour faire votre choix et nous renvoyer votre bulletin d’inscription. </a:t>
            </a:r>
          </a:p>
        </p:txBody>
      </p:sp>
    </p:spTree>
    <p:extLst>
      <p:ext uri="{BB962C8B-B14F-4D97-AF65-F5344CB8AC3E}">
        <p14:creationId xmlns:p14="http://schemas.microsoft.com/office/powerpoint/2010/main" val="420140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Fin octobre 2024 : Distribution des livres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La distribution des livres s’effectue à partir de la mi-octobre (varie en fonction de la réception des commandes des livres) 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envoi par navette ou par courrier,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remise lors du déplacement des agents de la Direction des Bibliothèques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retrait par vos soins à la DDB.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Ces ouvrages font désormais partie du fonds de votre bibliothèque. Il vous appartient par conséquent d’en assurer le catalogage et l’équipement.</a:t>
            </a:r>
          </a:p>
        </p:txBody>
      </p:sp>
    </p:spTree>
    <p:extLst>
      <p:ext uri="{BB962C8B-B14F-4D97-AF65-F5344CB8AC3E}">
        <p14:creationId xmlns:p14="http://schemas.microsoft.com/office/powerpoint/2010/main" val="35222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2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Novembre 2024 à mai 2025 : Animations/partenariats et vote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mettez en valeur les ouvrages à la bibliothèque, avec une </a:t>
            </a:r>
            <a:r>
              <a:rPr lang="fr-FR" b="1" dirty="0">
                <a:solidFill>
                  <a:schemeClr val="tx1"/>
                </a:solidFill>
              </a:rPr>
              <a:t>durée de prêt réduite</a:t>
            </a:r>
            <a:r>
              <a:rPr lang="fr-FR" dirty="0"/>
              <a:t> afin de permettre au plus grand nombre de lire et de participer au vote.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En parallèle, vous proposez des animations pour faire vivre ce prix littéraire et créer du lien intergénérationnel. </a:t>
            </a:r>
          </a:p>
        </p:txBody>
      </p:sp>
    </p:spTree>
    <p:extLst>
      <p:ext uri="{BB962C8B-B14F-4D97-AF65-F5344CB8AC3E}">
        <p14:creationId xmlns:p14="http://schemas.microsoft.com/office/powerpoint/2010/main" val="173933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sélection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7 catégories :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6 catégories vous sont proposées par tranche d’âge (de Maternelle-CP à Lycéens-20 ans et +), 1 catégorie par support (la BD).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pouvez les retrouver sur notre </a:t>
            </a:r>
            <a:r>
              <a:rPr lang="fr-FR" dirty="0">
                <a:hlinkClick r:id="rId2"/>
              </a:rPr>
              <a:t>portail</a:t>
            </a:r>
            <a:r>
              <a:rPr lang="fr-FR" dirty="0"/>
              <a:t> ou sur le </a:t>
            </a:r>
            <a:r>
              <a:rPr lang="fr-FR" dirty="0">
                <a:hlinkClick r:id="rId3"/>
              </a:rPr>
              <a:t>site internet national</a:t>
            </a:r>
            <a:r>
              <a:rPr lang="fr-FR" dirty="0"/>
              <a:t> du Prix Chronos. </a:t>
            </a:r>
          </a:p>
        </p:txBody>
      </p:sp>
    </p:spTree>
    <p:extLst>
      <p:ext uri="{BB962C8B-B14F-4D97-AF65-F5344CB8AC3E}">
        <p14:creationId xmlns:p14="http://schemas.microsoft.com/office/powerpoint/2010/main" val="251216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77751" cy="4195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Retrouvez le Prix Chronos en numérique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Découvrez de chez vous une partie de la sélection de livres en numérique grâce à la </a:t>
            </a:r>
            <a:r>
              <a:rPr lang="fr-FR" dirty="0">
                <a:hlinkClick r:id="rId2"/>
              </a:rPr>
              <a:t>médiathèque numérique e-</a:t>
            </a:r>
            <a:r>
              <a:rPr lang="fr-FR" dirty="0" err="1">
                <a:hlinkClick r:id="rId2"/>
              </a:rPr>
              <a:t>médi</a:t>
            </a:r>
            <a:r>
              <a:rPr lang="fr-FR" dirty="0">
                <a:hlinkClick r:id="rId2"/>
              </a:rPr>
              <a:t>@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Besoin d’aide ? Le service numérique vous guide : </a:t>
            </a:r>
            <a:r>
              <a:rPr lang="fr-FR" sz="1800" dirty="0">
                <a:hlinkClick r:id="rId3"/>
              </a:rPr>
              <a:t>numeriquebdv@vendee.fr</a:t>
            </a:r>
            <a:r>
              <a:rPr lang="fr-FR" sz="18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1800" dirty="0"/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F8C8B5-9CBD-478A-90AD-4755CBDA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946" y="5085767"/>
            <a:ext cx="2454524" cy="11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Cette thématique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intergénérationnelle</a:t>
            </a:r>
            <a:r>
              <a:rPr lang="fr-FR" dirty="0"/>
              <a:t> est une belle opportunité pour développer ou poursuivre 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partenariats</a:t>
            </a:r>
            <a:r>
              <a:rPr lang="fr-FR" dirty="0"/>
              <a:t> tissés avec l’EHPAD, une association de seniors de la commune et/ou l’école maternelle/primaire… ; l’un des objectifs de ce projet étant de rassembler les générations.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Organisation d’un ou plusieurs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temps forts</a:t>
            </a:r>
            <a:r>
              <a:rPr lang="fr-FR" dirty="0"/>
              <a:t>, à la bibliothèque, hors les murs ou en ligne autour de la thématique : vieillesse, transmission, partage, souvenirs, parcours de vie.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6313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7457"/>
            <a:ext cx="11019366" cy="4240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Les exemples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dirty="0"/>
              <a:t>Lectures à voix haute des livres de la sélection, heures du conte intergénérationnelles </a:t>
            </a:r>
          </a:p>
          <a:p>
            <a:r>
              <a:rPr lang="fr-FR" dirty="0"/>
              <a:t>Exposition (photos, dessins, poèmes…) en lien avec la thématique</a:t>
            </a:r>
          </a:p>
          <a:p>
            <a:r>
              <a:rPr lang="fr-FR" dirty="0"/>
              <a:t>Temps forts à partir des </a:t>
            </a:r>
            <a:r>
              <a:rPr lang="fr-FR" dirty="0">
                <a:hlinkClick r:id="rId2"/>
              </a:rPr>
              <a:t>outils d’animation</a:t>
            </a:r>
            <a:r>
              <a:rPr lang="fr-FR" dirty="0"/>
              <a:t> de la Direction des Bibliothèques </a:t>
            </a:r>
          </a:p>
          <a:p>
            <a:r>
              <a:rPr lang="fr-FR" dirty="0"/>
              <a:t>Ateliers d’échanges et de transmission : écoles/EHPAD/associations seniors/clubs…</a:t>
            </a:r>
          </a:p>
          <a:p>
            <a:r>
              <a:rPr lang="fr-FR" dirty="0"/>
              <a:t>Ateliers / Concours d’écriture ou de dessin, exemple : sur les souvenirs, sur les ouvrages présentés…</a:t>
            </a:r>
          </a:p>
          <a:p>
            <a:r>
              <a:rPr lang="fr-FR" dirty="0"/>
              <a:t>Rencontres avec des professionnels (CCAS, Structures de service à la personne, Clic </a:t>
            </a:r>
            <a:r>
              <a:rPr lang="fr-FR" dirty="0" err="1"/>
              <a:t>Guid’Âge</a:t>
            </a:r>
            <a:r>
              <a:rPr lang="fr-FR" dirty="0"/>
              <a:t>…)</a:t>
            </a:r>
          </a:p>
          <a:p>
            <a:r>
              <a:rPr lang="fr-FR" dirty="0"/>
              <a:t>Jeux sensoriels, de société, vidéo, enquêtes, jouets d’époque…</a:t>
            </a:r>
          </a:p>
          <a:p>
            <a:r>
              <a:rPr lang="fr-FR" dirty="0"/>
              <a:t>Projections de films suivies d’un temps d’échanges</a:t>
            </a:r>
          </a:p>
          <a:p>
            <a:r>
              <a:rPr lang="fr-FR" dirty="0"/>
              <a:t>Rencontres d’auteurs </a:t>
            </a:r>
          </a:p>
          <a:p>
            <a:r>
              <a:rPr lang="fr-FR" dirty="0"/>
              <a:t>Partenariats locaux </a:t>
            </a:r>
          </a:p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85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2575"/>
            <a:ext cx="9286799" cy="503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communication</a:t>
            </a:r>
          </a:p>
          <a:p>
            <a:pPr marL="0" indent="0">
              <a:buNone/>
            </a:pP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dirty="0"/>
              <a:t>Pensez à nous transmettre les éléments concernant le(s) temps fort(s) que vous organisez dans le cadre du Prix Chronos pour que nous puissions relayer ces informations sur notre </a:t>
            </a:r>
            <a:r>
              <a:rPr lang="fr-FR" dirty="0">
                <a:hlinkClick r:id="rId2"/>
              </a:rPr>
              <a:t>portail</a:t>
            </a:r>
            <a:r>
              <a:rPr lang="fr-FR" dirty="0"/>
              <a:t>, </a:t>
            </a:r>
            <a:r>
              <a:rPr lang="fr-FR" dirty="0">
                <a:hlinkClick r:id="rId3"/>
              </a:rPr>
              <a:t>e-</a:t>
            </a:r>
            <a:r>
              <a:rPr lang="fr-FR" dirty="0" err="1">
                <a:hlinkClick r:id="rId3"/>
              </a:rPr>
              <a:t>medi</a:t>
            </a:r>
            <a:r>
              <a:rPr lang="fr-FR" dirty="0">
                <a:hlinkClick r:id="rId3"/>
              </a:rPr>
              <a:t>@</a:t>
            </a:r>
            <a:r>
              <a:rPr lang="fr-FR" dirty="0"/>
              <a:t> et notre </a:t>
            </a:r>
            <a:r>
              <a:rPr lang="fr-FR" dirty="0">
                <a:hlinkClick r:id="rId4"/>
              </a:rPr>
              <a:t>page Facebook</a:t>
            </a:r>
            <a:r>
              <a:rPr lang="fr-FR" dirty="0"/>
              <a:t>. C’est une belle manière pour nous de mettre en avant les actions de vos bibliothèques.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100" dirty="0"/>
          </a:p>
          <a:p>
            <a:r>
              <a:rPr lang="fr-FR" dirty="0"/>
              <a:t>Envoyez-nous :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les dates de vos temps forts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des photos des animations, expositions, tables thématiques…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le descriptif des animations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vos actions de médiation numérique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94119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5050"/>
      </a:accent1>
      <a:accent2>
        <a:srgbClr val="FF505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AD4C11"/>
      </a:hlink>
      <a:folHlink>
        <a:srgbClr val="AD4C1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2245</TotalTime>
  <Words>1281</Words>
  <Application>Microsoft Office PowerPoint</Application>
  <PresentationFormat>Grand écran</PresentationFormat>
  <Paragraphs>132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Facette</vt:lpstr>
      <vt:lpstr>Le Prix Chronos de Littérature  2025</vt:lpstr>
      <vt:lpstr>Le calendrier</vt:lpstr>
      <vt:lpstr>Le calendrier</vt:lpstr>
      <vt:lpstr>Le calendrier</vt:lpstr>
      <vt:lpstr>La sélection</vt:lpstr>
      <vt:lpstr>Le numérique</vt:lpstr>
      <vt:lpstr>Les animations</vt:lpstr>
      <vt:lpstr>Les animations</vt:lpstr>
      <vt:lpstr>Les animations</vt:lpstr>
      <vt:lpstr>Les animations</vt:lpstr>
      <vt:lpstr>Les animations</vt:lpstr>
      <vt:lpstr>Le vote</vt:lpstr>
      <vt:lpstr>Le vote</vt:lpstr>
      <vt:lpstr>Le vote</vt:lpstr>
      <vt:lpstr>Le vote</vt:lpstr>
      <vt:lpstr>Le vote</vt:lpstr>
      <vt:lpstr>Le vote</vt:lpstr>
      <vt:lpstr>Le vote</vt:lpstr>
      <vt:lpstr>Présentation PowerPoint</vt:lpstr>
    </vt:vector>
  </TitlesOfParts>
  <Company>CD85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Prix Chronos de Littérature</dc:title>
  <dc:creator>GAUTRON Estelle</dc:creator>
  <cp:lastModifiedBy>LEFORT Alexandra</cp:lastModifiedBy>
  <cp:revision>103</cp:revision>
  <cp:lastPrinted>2023-07-17T09:06:20Z</cp:lastPrinted>
  <dcterms:created xsi:type="dcterms:W3CDTF">2018-12-21T14:07:51Z</dcterms:created>
  <dcterms:modified xsi:type="dcterms:W3CDTF">2024-07-10T13:51:50Z</dcterms:modified>
</cp:coreProperties>
</file>