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0" r:id="rId1"/>
  </p:sldMasterIdLst>
  <p:notesMasterIdLst>
    <p:notesMasterId r:id="rId21"/>
  </p:notesMasterIdLst>
  <p:sldIdLst>
    <p:sldId id="256" r:id="rId2"/>
    <p:sldId id="264" r:id="rId3"/>
    <p:sldId id="265" r:id="rId4"/>
    <p:sldId id="266" r:id="rId5"/>
    <p:sldId id="267" r:id="rId6"/>
    <p:sldId id="268" r:id="rId7"/>
    <p:sldId id="270" r:id="rId8"/>
    <p:sldId id="271" r:id="rId9"/>
    <p:sldId id="272" r:id="rId10"/>
    <p:sldId id="280" r:id="rId11"/>
    <p:sldId id="273" r:id="rId12"/>
    <p:sldId id="269" r:id="rId13"/>
    <p:sldId id="274" r:id="rId14"/>
    <p:sldId id="278" r:id="rId15"/>
    <p:sldId id="279" r:id="rId16"/>
    <p:sldId id="275" r:id="rId17"/>
    <p:sldId id="276" r:id="rId18"/>
    <p:sldId id="277" r:id="rId19"/>
    <p:sldId id="263" r:id="rId20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UECHON Doriane" initials="QD" lastIdx="2" clrIdx="0">
    <p:extLst>
      <p:ext uri="{19B8F6BF-5375-455C-9EA6-DF929625EA0E}">
        <p15:presenceInfo xmlns:p15="http://schemas.microsoft.com/office/powerpoint/2012/main" userId="QUECHON Doria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009900"/>
    <a:srgbClr val="FF7C80"/>
    <a:srgbClr val="CC66FF"/>
    <a:srgbClr val="FF9900"/>
    <a:srgbClr val="3D7CB5"/>
    <a:srgbClr val="6E85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8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A9B8D-2FAF-40AE-9CA0-8684C6E72389}" type="datetimeFigureOut">
              <a:rPr lang="fr-FR" smtClean="0"/>
              <a:t>10/07/2025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08E46-8203-4561-B95B-874B5CFDA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013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08E46-8203-4561-B95B-874B5CFDA90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0354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10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35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7114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66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6354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831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498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29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37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03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88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1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04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17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08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24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semaine-bleue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animationsbdv@vendee.fr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ramaforms.org/node/986853/webform" TargetMode="External"/><Relationship Id="rId2" Type="http://schemas.openxmlformats.org/officeDocument/2006/relationships/hyperlink" Target="https://bibliotheque.vendee.fr/services-pour-les-bibliotheques/publics-et-action-culturelle/prix-chrono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animationsbdv@vendee.f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www.prix-chronos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x-chronos.org/" TargetMode="External"/><Relationship Id="rId2" Type="http://schemas.openxmlformats.org/officeDocument/2006/relationships/hyperlink" Target="https://bibliotheque.vendee.fr/services-pour-les-bibliotheques/publics-et-action-culturelle/prix-chrono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numeriquebdv@vendee.fr" TargetMode="External"/><Relationship Id="rId2" Type="http://schemas.openxmlformats.org/officeDocument/2006/relationships/hyperlink" Target="https://emedia.vendee.fr/lire/livre-numeriques/prix-litteraires/159-le-prix-chronos-2024-202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bibliotheque.vendee.fr/services-pour-les-bibliotheques/outils-d-animation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media.vendee.fr/accueil/agenda" TargetMode="External"/><Relationship Id="rId2" Type="http://schemas.openxmlformats.org/officeDocument/2006/relationships/hyperlink" Target="https://bibliotheque.vendee.fr/services-pour-les-bibliotheques/publics-et-action-culturelle/prix-chrono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BibliothequesDeVende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2590" y="1698873"/>
            <a:ext cx="9644332" cy="1646302"/>
          </a:xfrm>
        </p:spPr>
        <p:txBody>
          <a:bodyPr/>
          <a:lstStyle/>
          <a:p>
            <a:pPr algn="ctr"/>
            <a:r>
              <a:rPr lang="fr-FR" sz="4600" dirty="0">
                <a:solidFill>
                  <a:srgbClr val="FF5050"/>
                </a:solidFill>
              </a:rPr>
              <a:t>Le Prix Chronos de Littérature</a:t>
            </a:r>
            <a:br>
              <a:rPr lang="fr-FR" sz="4600" dirty="0">
                <a:solidFill>
                  <a:srgbClr val="FF5050"/>
                </a:solidFill>
              </a:rPr>
            </a:br>
            <a:r>
              <a:rPr lang="fr-FR" sz="4600" dirty="0">
                <a:solidFill>
                  <a:srgbClr val="FF5050"/>
                </a:solidFill>
              </a:rPr>
              <a:t> 2026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78318" y="3340163"/>
            <a:ext cx="8352925" cy="1096899"/>
          </a:xfrm>
        </p:spPr>
        <p:txBody>
          <a:bodyPr>
            <a:normAutofit lnSpcReduction="10000"/>
          </a:bodyPr>
          <a:lstStyle/>
          <a:p>
            <a:endParaRPr lang="fr-FR" sz="3000" b="1" i="1" dirty="0">
              <a:solidFill>
                <a:srgbClr val="FF5050"/>
              </a:solidFill>
            </a:endParaRPr>
          </a:p>
          <a:p>
            <a:r>
              <a:rPr lang="fr-FR" sz="3000" b="1" i="1" dirty="0">
                <a:solidFill>
                  <a:srgbClr val="FF5050"/>
                </a:solidFill>
              </a:rPr>
              <a:t>Mode d’emploi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84" y="5875172"/>
            <a:ext cx="3052061" cy="53253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733" y="5400496"/>
            <a:ext cx="1055176" cy="100721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686" y="4089042"/>
            <a:ext cx="2768958" cy="276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276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F382A7-3E76-46D7-9FD0-3FDDDEC41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animations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AA5A11-EA9E-449D-B27E-EF0B39FC9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800521"/>
            <a:ext cx="9286799" cy="47867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tx1"/>
                </a:solidFill>
              </a:rPr>
              <a:t>La communication</a:t>
            </a:r>
          </a:p>
          <a:p>
            <a:pPr marL="0" indent="0">
              <a:buNone/>
            </a:pPr>
            <a:endParaRPr lang="fr-FR" sz="800" dirty="0"/>
          </a:p>
          <a:p>
            <a:pPr>
              <a:lnSpc>
                <a:spcPct val="150000"/>
              </a:lnSpc>
            </a:pPr>
            <a:r>
              <a:rPr lang="fr-FR" dirty="0"/>
              <a:t>Merci d’indiquer sur toute votre communication que cette action</a:t>
            </a:r>
            <a:r>
              <a:rPr lang="fr-FR" b="1" dirty="0"/>
              <a:t> se fait dans le cadre du « Prix Chronos de Littérature, en partenariat avec le Département de la Vendée » </a:t>
            </a:r>
            <a:r>
              <a:rPr lang="fr-FR" dirty="0"/>
              <a:t>en y faisant apparaître le logo du Département.</a:t>
            </a:r>
          </a:p>
          <a:p>
            <a:pPr>
              <a:lnSpc>
                <a:spcPct val="150000"/>
              </a:lnSpc>
            </a:pPr>
            <a:endParaRPr lang="fr-FR" sz="800" dirty="0"/>
          </a:p>
          <a:p>
            <a:pPr>
              <a:lnSpc>
                <a:spcPct val="150000"/>
              </a:lnSpc>
            </a:pPr>
            <a:r>
              <a:rPr lang="fr-FR" dirty="0"/>
              <a:t>Le logo du Département vous sera envoyé suite à la confirmation de votre inscription.</a:t>
            </a:r>
          </a:p>
          <a:p>
            <a:pPr>
              <a:lnSpc>
                <a:spcPct val="150000"/>
              </a:lnSpc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42B2E4B-E30D-460F-BDF1-8EB46C051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50" y="4324567"/>
            <a:ext cx="2533433" cy="253343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E3A88C4-69DE-48A3-BAD4-77A28135D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668" y="4657725"/>
            <a:ext cx="2659548" cy="199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36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F382A7-3E76-46D7-9FD0-3FDDDEC41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animations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AA5A11-EA9E-449D-B27E-EF0B39FC9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01026"/>
            <a:ext cx="8964741" cy="42408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tx1"/>
                </a:solidFill>
              </a:rPr>
              <a:t>La Semaine Bleue : Semaine nationale des retraités et des personnes âgées</a:t>
            </a:r>
          </a:p>
          <a:p>
            <a:pPr marL="0" indent="0">
              <a:buNone/>
            </a:pPr>
            <a:endParaRPr lang="fr-FR" sz="1000" dirty="0"/>
          </a:p>
          <a:p>
            <a:pPr>
              <a:lnSpc>
                <a:spcPct val="150000"/>
              </a:lnSpc>
            </a:pPr>
            <a:r>
              <a:rPr lang="fr-FR" dirty="0"/>
              <a:t>Cette année, la Semaine Bleue se déroulera </a:t>
            </a:r>
            <a:r>
              <a:rPr lang="fr-FR" dirty="0">
                <a:solidFill>
                  <a:srgbClr val="FF0000"/>
                </a:solidFill>
              </a:rPr>
              <a:t>du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6 octobre au 12 octobre 2025</a:t>
            </a:r>
            <a:r>
              <a:rPr lang="fr-FR" b="1" dirty="0"/>
              <a:t>.</a:t>
            </a:r>
            <a:r>
              <a:rPr lang="fr-FR" dirty="0"/>
              <a:t> Profitez de cet événement national pour proposer des animations à destination des seniors. Pensez à les enregistrer sur le </a:t>
            </a:r>
            <a:r>
              <a:rPr lang="fr-FR" u="sng" dirty="0">
                <a:hlinkClick r:id="rId2"/>
              </a:rPr>
              <a:t>site national</a:t>
            </a:r>
            <a:r>
              <a:rPr lang="fr-FR" dirty="0"/>
              <a:t> pour qu’elles y soient référencées.</a:t>
            </a:r>
          </a:p>
        </p:txBody>
      </p:sp>
      <p:pic>
        <p:nvPicPr>
          <p:cNvPr id="4" name="Picture 2" descr="La semaine Bleue">
            <a:extLst>
              <a:ext uri="{FF2B5EF4-FFF2-40B4-BE49-F238E27FC236}">
                <a16:creationId xmlns:a16="http://schemas.microsoft.com/office/drawing/2014/main" id="{70DA96EE-1A92-49AB-A259-F876377B9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685" y="4156369"/>
            <a:ext cx="1905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C4EC726-BA14-41C0-AB44-E792D543D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926" y="3881106"/>
            <a:ext cx="3825937" cy="236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85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F382A7-3E76-46D7-9FD0-3FDDDEC41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vote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AA5A11-EA9E-449D-B27E-EF0B39FC9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05705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tx1"/>
                </a:solidFill>
              </a:rPr>
              <a:t>L’organisation du vote</a:t>
            </a:r>
          </a:p>
          <a:p>
            <a:pPr marL="0" indent="0">
              <a:buNone/>
            </a:pPr>
            <a:endParaRPr lang="fr-FR" dirty="0"/>
          </a:p>
          <a:p>
            <a:pPr>
              <a:lnSpc>
                <a:spcPct val="150000"/>
              </a:lnSpc>
            </a:pPr>
            <a:r>
              <a:rPr lang="fr-FR" dirty="0"/>
              <a:t>Le vote est ouvert dès que les ouvrages sont prêts à être empruntés, il se clôture le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lundi 4 mai 2026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Le vote s’organise de la manière suivante 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800" dirty="0"/>
              <a:t>Dans votre bibliothèque ou en ligne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800" dirty="0"/>
              <a:t>Seul un vote par personne est autorisé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800" b="1" dirty="0">
                <a:solidFill>
                  <a:srgbClr val="FF0000"/>
                </a:solidFill>
              </a:rPr>
              <a:t>NB : </a:t>
            </a:r>
            <a:r>
              <a:rPr lang="fr-FR" sz="1800" b="1" dirty="0"/>
              <a:t>Vous devez distinguer, pour chaque ouvrage de la catégorie choisie, le nombre de votes </a:t>
            </a:r>
            <a:r>
              <a:rPr lang="fr-FR" sz="1800" b="1" dirty="0">
                <a:solidFill>
                  <a:schemeClr val="tx1"/>
                </a:solidFill>
              </a:rPr>
              <a:t>ENFANTS</a:t>
            </a:r>
            <a:r>
              <a:rPr lang="fr-FR" sz="1800" b="1" dirty="0"/>
              <a:t> et le nombre de votes </a:t>
            </a:r>
            <a:r>
              <a:rPr lang="fr-FR" sz="1800" b="1" dirty="0">
                <a:solidFill>
                  <a:schemeClr val="tx1"/>
                </a:solidFill>
              </a:rPr>
              <a:t>ADULTES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3ADD2AB-58AB-4CEA-9E35-77C460452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3410" y="609600"/>
            <a:ext cx="4062184" cy="162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11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F382A7-3E76-46D7-9FD0-3FDDDEC41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vote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AA5A11-EA9E-449D-B27E-EF0B39FC9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790516" cy="4318000"/>
          </a:xfrm>
        </p:spPr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chemeClr val="tx1"/>
                </a:solidFill>
              </a:rPr>
              <a:t>Le vote papier : l’organisation</a:t>
            </a:r>
          </a:p>
          <a:p>
            <a:pPr marL="0" indent="0">
              <a:buNone/>
            </a:pPr>
            <a:endParaRPr lang="fr-FR" dirty="0"/>
          </a:p>
          <a:p>
            <a:pPr>
              <a:lnSpc>
                <a:spcPct val="150000"/>
              </a:lnSpc>
            </a:pPr>
            <a:r>
              <a:rPr lang="fr-FR" dirty="0"/>
              <a:t>Pensez à mettre à disposition des usagers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2 urnes : </a:t>
            </a:r>
            <a:r>
              <a:rPr lang="fr-FR" dirty="0"/>
              <a:t>une pour les votes « </a:t>
            </a:r>
            <a:r>
              <a:rPr lang="fr-FR" b="1" dirty="0">
                <a:solidFill>
                  <a:schemeClr val="tx1"/>
                </a:solidFill>
              </a:rPr>
              <a:t>enfants</a:t>
            </a:r>
            <a:r>
              <a:rPr lang="fr-FR" dirty="0"/>
              <a:t> » et une pour les votes « </a:t>
            </a:r>
            <a:r>
              <a:rPr lang="fr-FR" b="1" dirty="0">
                <a:solidFill>
                  <a:schemeClr val="tx1"/>
                </a:solidFill>
              </a:rPr>
              <a:t>adultes</a:t>
            </a:r>
            <a:r>
              <a:rPr lang="fr-FR" dirty="0"/>
              <a:t> ».</a:t>
            </a:r>
          </a:p>
          <a:p>
            <a:pPr>
              <a:lnSpc>
                <a:spcPct val="150000"/>
              </a:lnSpc>
            </a:pPr>
            <a:r>
              <a:rPr lang="fr-FR" dirty="0"/>
              <a:t>Les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feuilles d’émargement </a:t>
            </a:r>
            <a:r>
              <a:rPr lang="fr-FR" dirty="0"/>
              <a:t>vous permettent de comptabiliser les votants.</a:t>
            </a:r>
          </a:p>
          <a:p>
            <a:pPr>
              <a:lnSpc>
                <a:spcPct val="150000"/>
              </a:lnSpc>
            </a:pPr>
            <a:r>
              <a:rPr lang="fr-FR" dirty="0"/>
              <a:t>Vous avez jusqu’au </a:t>
            </a:r>
            <a:r>
              <a:rPr lang="fr-FR" dirty="0">
                <a:solidFill>
                  <a:srgbClr val="FF0000"/>
                </a:solidFill>
              </a:rPr>
              <a:t>lundi</a:t>
            </a:r>
            <a:r>
              <a:rPr lang="fr-FR" dirty="0"/>
              <a:t>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4 mai 2026 </a:t>
            </a:r>
            <a:r>
              <a:rPr lang="fr-FR" dirty="0"/>
              <a:t>pour nous communiquer par mail les résultats du vote de votre structure, en utilisant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la fiche de résultats des votes </a:t>
            </a:r>
            <a:r>
              <a:rPr lang="fr-FR" dirty="0"/>
              <a:t>de votre catégorie, à l’adresse suivante : </a:t>
            </a:r>
            <a:r>
              <a:rPr lang="fr-FR" dirty="0">
                <a:hlinkClick r:id="rId2"/>
              </a:rPr>
              <a:t>animationsbdv@vendee.fr</a:t>
            </a:r>
            <a:r>
              <a:rPr lang="fr-FR" dirty="0"/>
              <a:t>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620BC1B-20EC-4CF8-AA52-6090BB5BF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501" y="449126"/>
            <a:ext cx="4449056" cy="178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9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F382A7-3E76-46D7-9FD0-3FDDDEC41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vote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AA5A11-EA9E-449D-B27E-EF0B39FC9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96469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tx1"/>
                </a:solidFill>
              </a:rPr>
              <a:t>Le vote papier : conseils</a:t>
            </a:r>
          </a:p>
          <a:p>
            <a:pPr marL="0" indent="0">
              <a:buNone/>
            </a:pPr>
            <a:endParaRPr lang="fr-FR" dirty="0"/>
          </a:p>
          <a:p>
            <a:pPr>
              <a:lnSpc>
                <a:spcPct val="150000"/>
              </a:lnSpc>
            </a:pPr>
            <a:r>
              <a:rPr lang="fr-FR" dirty="0"/>
              <a:t>Afin de faciliter le vote, nous vous proposons de garder les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cartes d’électeur </a:t>
            </a:r>
            <a:r>
              <a:rPr lang="fr-FR" dirty="0"/>
              <a:t>à la bibliothèque </a:t>
            </a:r>
            <a:r>
              <a:rPr lang="fr-FR" dirty="0">
                <a:solidFill>
                  <a:schemeClr val="tx1"/>
                </a:solidFill>
              </a:rPr>
              <a:t>d’une année sur l’autre </a:t>
            </a:r>
            <a:r>
              <a:rPr lang="fr-FR" dirty="0"/>
              <a:t>afin de les réutiliser tous les ans.</a:t>
            </a:r>
          </a:p>
          <a:p>
            <a:pPr>
              <a:lnSpc>
                <a:spcPct val="150000"/>
              </a:lnSpc>
            </a:pPr>
            <a:r>
              <a:rPr lang="fr-FR" dirty="0"/>
              <a:t>Pour favoriser la circulation rapide des documents, nous vous suggérons de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diminuer la durée de prêt</a:t>
            </a:r>
            <a:r>
              <a:rPr lang="fr-FR" dirty="0"/>
              <a:t>. La plupart des ouvrages sont courts et peuvent être lus rapidement.</a:t>
            </a:r>
          </a:p>
          <a:p>
            <a:pPr>
              <a:lnSpc>
                <a:spcPct val="150000"/>
              </a:lnSpc>
            </a:pPr>
            <a:r>
              <a:rPr lang="fr-FR" dirty="0"/>
              <a:t>Notez sur la fiche d’émargement le nom des usagers qui souhaitent participer (ils s’engagent à lire les 4 livres de la sélection). Veillez à ce qu’un même usager ne vote qu’une seule fois.</a:t>
            </a:r>
          </a:p>
          <a:p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74FE326-D716-4B9A-B8EB-27F1870B5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786" y="543531"/>
            <a:ext cx="3487214" cy="13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36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F382A7-3E76-46D7-9FD0-3FDDDEC41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vote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AA5A11-EA9E-449D-B27E-EF0B39FC9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55789"/>
            <a:ext cx="8596668" cy="4675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tx1"/>
                </a:solidFill>
              </a:rPr>
              <a:t>Le vote papier : exemples</a:t>
            </a:r>
          </a:p>
          <a:p>
            <a:pPr marL="0" indent="0">
              <a:buNone/>
            </a:pPr>
            <a:endParaRPr lang="fr-FR" dirty="0"/>
          </a:p>
          <a:p>
            <a:pPr>
              <a:lnSpc>
                <a:spcPct val="170000"/>
              </a:lnSpc>
            </a:pPr>
            <a:r>
              <a:rPr lang="fr-FR" dirty="0"/>
              <a:t>Lors d’une animation : vous organisez une séance de lectures à voix haute à l’EHPAD, vous recueillez les votes des participants à l’issue de la séance. </a:t>
            </a:r>
          </a:p>
          <a:p>
            <a:pPr marL="0" indent="0">
              <a:lnSpc>
                <a:spcPct val="170000"/>
              </a:lnSpc>
              <a:buNone/>
            </a:pPr>
            <a:endParaRPr lang="fr-FR" sz="800" dirty="0"/>
          </a:p>
          <a:p>
            <a:pPr>
              <a:lnSpc>
                <a:spcPct val="170000"/>
              </a:lnSpc>
            </a:pPr>
            <a:r>
              <a:rPr lang="fr-FR" dirty="0"/>
              <a:t>Mais aussi en dehors de vos temps d’animations : vous communiquez sur le Prix Chronos auprès des usagers de la bibliothèque pour les inciter à emprunter les ouvrages de la sélection et à voter pour leur livre favori avant le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4 mai 2026</a:t>
            </a:r>
            <a:r>
              <a:rPr lang="fr-FR" dirty="0"/>
              <a:t>. Pensez à valoriser les livres en </a:t>
            </a:r>
            <a:r>
              <a:rPr lang="fr-FR" b="1" dirty="0">
                <a:solidFill>
                  <a:schemeClr val="tx1"/>
                </a:solidFill>
              </a:rPr>
              <a:t>version numérique </a:t>
            </a:r>
            <a:r>
              <a:rPr lang="fr-FR" dirty="0"/>
              <a:t>sur votre site internet ou votre page Facebook.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B4B5746-86CC-47F8-9A70-92E23DAFE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998" y="181710"/>
            <a:ext cx="3487214" cy="13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49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F382A7-3E76-46D7-9FD0-3FDDDEC41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vote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AA5A11-EA9E-449D-B27E-EF0B39FC9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38" y="1488613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chemeClr val="tx1"/>
                </a:solidFill>
              </a:rPr>
              <a:t>Le vote papier : les documents </a:t>
            </a:r>
          </a:p>
          <a:p>
            <a:pPr marL="0" indent="0">
              <a:buNone/>
            </a:pPr>
            <a:endParaRPr lang="fr-FR" sz="1050" dirty="0"/>
          </a:p>
          <a:p>
            <a:pPr>
              <a:lnSpc>
                <a:spcPct val="150000"/>
              </a:lnSpc>
            </a:pPr>
            <a:r>
              <a:rPr lang="fr-FR" dirty="0"/>
              <a:t>Vous recevrez, avec les ouvrages de votre catégorie, quelques exemplaires papier de chacun de ces documents, pensez à les photocopier. </a:t>
            </a:r>
          </a:p>
          <a:p>
            <a:pPr>
              <a:lnSpc>
                <a:spcPct val="150000"/>
              </a:lnSpc>
            </a:pP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BF42E38-F52F-4C77-BFE1-4C4421293395}"/>
              </a:ext>
            </a:extLst>
          </p:cNvPr>
          <p:cNvSpPr txBox="1"/>
          <p:nvPr/>
        </p:nvSpPr>
        <p:spPr>
          <a:xfrm>
            <a:off x="1386464" y="5986790"/>
            <a:ext cx="18877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bulletins de vote (par catégorie)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FCB99E7-6F0B-4BF5-8277-BD2FDEE919BE}"/>
              </a:ext>
            </a:extLst>
          </p:cNvPr>
          <p:cNvSpPr txBox="1"/>
          <p:nvPr/>
        </p:nvSpPr>
        <p:spPr>
          <a:xfrm>
            <a:off x="4049760" y="5986790"/>
            <a:ext cx="18877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feuille d’émargement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CE3C215-E251-41F0-A6A2-F25EB11C20C3}"/>
              </a:ext>
            </a:extLst>
          </p:cNvPr>
          <p:cNvSpPr txBox="1"/>
          <p:nvPr/>
        </p:nvSpPr>
        <p:spPr>
          <a:xfrm>
            <a:off x="6533003" y="5986790"/>
            <a:ext cx="22143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fiche de résultats des votes (par catégorie)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85187BA-DB88-4BFD-8949-4EC359E14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492" y="3206587"/>
            <a:ext cx="1691575" cy="244956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EB62D11-B09D-479B-B1E2-E990AF4EC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9091" y="3267675"/>
            <a:ext cx="1840751" cy="260315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9F1D93D-D312-4398-A1E7-310F75C89F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5368" y="3206587"/>
            <a:ext cx="1868813" cy="26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32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F382A7-3E76-46D7-9FD0-3FDDDEC41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vote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AA5A11-EA9E-449D-B27E-EF0B39FC9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chemeClr val="tx1"/>
                </a:solidFill>
              </a:rPr>
              <a:t>Le vote en ligne</a:t>
            </a:r>
          </a:p>
          <a:p>
            <a:pPr marL="0" indent="0">
              <a:buNone/>
            </a:pPr>
            <a:endParaRPr lang="fr-FR" dirty="0"/>
          </a:p>
          <a:p>
            <a:pPr>
              <a:lnSpc>
                <a:spcPct val="150000"/>
              </a:lnSpc>
            </a:pPr>
            <a:r>
              <a:rPr lang="fr-FR" dirty="0"/>
              <a:t>Ce vote est </a:t>
            </a:r>
            <a:r>
              <a:rPr lang="fr-FR" b="1" dirty="0">
                <a:solidFill>
                  <a:schemeClr val="tx1"/>
                </a:solidFill>
              </a:rPr>
              <a:t>ouvert à tous</a:t>
            </a:r>
            <a:r>
              <a:rPr lang="fr-FR" dirty="0"/>
              <a:t>, y compris aux lecteurs ne fréquentant pas de bibliothèque participant au Prix Chronos. </a:t>
            </a:r>
          </a:p>
          <a:p>
            <a:pPr marL="0" indent="0">
              <a:lnSpc>
                <a:spcPct val="150000"/>
              </a:lnSpc>
              <a:buNone/>
            </a:pPr>
            <a:endParaRPr lang="fr-FR" dirty="0"/>
          </a:p>
          <a:p>
            <a:pPr>
              <a:lnSpc>
                <a:spcPct val="150000"/>
              </a:lnSpc>
            </a:pPr>
            <a:r>
              <a:rPr lang="fr-FR" dirty="0"/>
              <a:t>Vous avez jusqu’au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4 mai 2026 </a:t>
            </a:r>
            <a:r>
              <a:rPr lang="fr-FR" dirty="0"/>
              <a:t>pour voter en ligne via le formulaire que vous trouverez sur la page dédiée au Prix Chronos sur notre </a:t>
            </a:r>
            <a:r>
              <a:rPr lang="fr-FR" dirty="0">
                <a:hlinkClick r:id="rId2"/>
              </a:rPr>
              <a:t>portail</a:t>
            </a:r>
            <a:r>
              <a:rPr lang="fr-FR" dirty="0"/>
              <a:t>. </a:t>
            </a:r>
          </a:p>
          <a:p>
            <a:endParaRPr lang="fr-FR" dirty="0"/>
          </a:p>
        </p:txBody>
      </p:sp>
      <p:pic>
        <p:nvPicPr>
          <p:cNvPr id="4" name="Image 3">
            <a:hlinkClick r:id="rId3"/>
            <a:extLst>
              <a:ext uri="{FF2B5EF4-FFF2-40B4-BE49-F238E27FC236}">
                <a16:creationId xmlns:a16="http://schemas.microsoft.com/office/drawing/2014/main" id="{DF1D2CC5-3B84-4EF5-A62C-B47867A77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0439" y="5380686"/>
            <a:ext cx="1591194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86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F382A7-3E76-46D7-9FD0-3FDDDEC41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vote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AA5A11-EA9E-449D-B27E-EF0B39FC9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698" y="1624879"/>
            <a:ext cx="8762229" cy="49421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tx1"/>
                </a:solidFill>
              </a:rPr>
              <a:t>La transmission des votes départementaux</a:t>
            </a:r>
          </a:p>
          <a:p>
            <a:pPr marL="0" indent="0">
              <a:buNone/>
            </a:pPr>
            <a:endParaRPr lang="fr-FR" dirty="0"/>
          </a:p>
          <a:p>
            <a:pPr>
              <a:lnSpc>
                <a:spcPct val="150000"/>
              </a:lnSpc>
            </a:pPr>
            <a:r>
              <a:rPr lang="fr-FR" dirty="0"/>
              <a:t>Veuillez nous transmettre vos résultats par mail à l’aide de la fiche de résultats ci-contre.</a:t>
            </a:r>
          </a:p>
          <a:p>
            <a:pPr>
              <a:lnSpc>
                <a:spcPct val="160000"/>
              </a:lnSpc>
            </a:pPr>
            <a:r>
              <a:rPr lang="fr-FR" dirty="0"/>
              <a:t>La Direction des Bibliothèques comptabilisera l’ensemble des votes (papier et en ligne) des bibliothèques participantes pour chacune des catégories choisies et se chargera de communiquer ces résultats à l’organisation du Prix au nom des bibliothèques de Vendée.</a:t>
            </a:r>
          </a:p>
          <a:p>
            <a:pPr>
              <a:lnSpc>
                <a:spcPct val="160000"/>
              </a:lnSpc>
            </a:pPr>
            <a:r>
              <a:rPr lang="fr-FR" dirty="0"/>
              <a:t>Vous recevrez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fin mai </a:t>
            </a:r>
            <a:r>
              <a:rPr lang="fr-FR" dirty="0"/>
              <a:t>l’annonce des résultats départementaux.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Les résultats nationaux seront annoncés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courant juin</a:t>
            </a:r>
            <a:r>
              <a:rPr lang="fr-FR" dirty="0"/>
              <a:t>.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1BE1C6E-678D-4EF2-9D37-88FB48B40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5548" y="2381141"/>
            <a:ext cx="1776754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89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26592" y="558228"/>
            <a:ext cx="8091577" cy="319429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sz="2400" dirty="0"/>
              <a:t>Le secteur Publics et Action Culturelle</a:t>
            </a:r>
          </a:p>
          <a:p>
            <a:pPr marL="0" indent="0" algn="ctr">
              <a:buNone/>
            </a:pPr>
            <a:r>
              <a:rPr lang="fr-FR" sz="2400" dirty="0"/>
              <a:t>de la Direction des Bibliothèques</a:t>
            </a:r>
          </a:p>
          <a:p>
            <a:pPr marL="0" indent="0" algn="ctr">
              <a:buNone/>
            </a:pPr>
            <a:r>
              <a:rPr lang="fr-FR" sz="2400" dirty="0"/>
              <a:t>se tient à votre disposition</a:t>
            </a:r>
          </a:p>
          <a:p>
            <a:pPr marL="0" indent="0" algn="ctr">
              <a:buNone/>
            </a:pPr>
            <a:r>
              <a:rPr lang="fr-FR" sz="2400" dirty="0"/>
              <a:t>pour tout complément d’information.</a:t>
            </a:r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r>
              <a:rPr lang="fr-FR" sz="2800" dirty="0">
                <a:sym typeface="Wingdings" panose="05000000000000000000" pitchFamily="2" charset="2"/>
              </a:rPr>
              <a:t></a:t>
            </a:r>
            <a:r>
              <a:rPr lang="fr-FR" sz="2400" dirty="0"/>
              <a:t> 02 28 85 79 00</a:t>
            </a:r>
          </a:p>
          <a:p>
            <a:pPr marL="0" indent="0" algn="ctr">
              <a:buNone/>
            </a:pPr>
            <a:r>
              <a:rPr lang="fr-FR" sz="2400" dirty="0">
                <a:sym typeface="Wingdings" panose="05000000000000000000" pitchFamily="2" charset="2"/>
              </a:rPr>
              <a:t> </a:t>
            </a:r>
            <a:r>
              <a:rPr lang="fr-FR" sz="2400" dirty="0">
                <a:hlinkClick r:id="rId2"/>
              </a:rPr>
              <a:t>animationsbdv@vendee.fr</a:t>
            </a:r>
            <a:r>
              <a:rPr lang="fr-FR" sz="2400" dirty="0"/>
              <a:t> </a:t>
            </a:r>
          </a:p>
          <a:p>
            <a:pPr algn="ctr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025" y="4720306"/>
            <a:ext cx="1944709" cy="1944709"/>
          </a:xfrm>
          <a:prstGeom prst="rect">
            <a:avLst/>
          </a:prstGeom>
        </p:spPr>
      </p:pic>
      <p:pic>
        <p:nvPicPr>
          <p:cNvPr id="2050" name="Image 1" descr="BanniereMail_PrixChronosGénéral2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89"/>
          <a:stretch/>
        </p:blipFill>
        <p:spPr bwMode="auto">
          <a:xfrm>
            <a:off x="2630206" y="4044236"/>
            <a:ext cx="5284348" cy="74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320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F382A7-3E76-46D7-9FD0-3FDDDEC41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calendrier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AA5A11-EA9E-449D-B27E-EF0B39FC922A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chemeClr val="tx1"/>
                </a:solidFill>
              </a:rPr>
              <a:t>Juillet 2025 : Envoi de l’appel à candidatures</a:t>
            </a:r>
          </a:p>
          <a:p>
            <a:pPr marL="0" indent="0">
              <a:buNone/>
            </a:pPr>
            <a:endParaRPr lang="fr-FR" dirty="0"/>
          </a:p>
          <a:p>
            <a:pPr>
              <a:lnSpc>
                <a:spcPct val="150000"/>
              </a:lnSpc>
            </a:pPr>
            <a:r>
              <a:rPr lang="fr-FR" dirty="0"/>
              <a:t>Courant juillet, vous recevez par mail l’appel à candidatures avec la sélection de livres pour chacune des 7 catégories.</a:t>
            </a:r>
          </a:p>
          <a:p>
            <a:endParaRPr lang="fr-FR" dirty="0"/>
          </a:p>
          <a:p>
            <a:pPr>
              <a:lnSpc>
                <a:spcPct val="150000"/>
              </a:lnSpc>
            </a:pPr>
            <a:r>
              <a:rPr lang="fr-FR" dirty="0"/>
              <a:t>Vous avez jusqu’au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samedi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13 septembre 2025 </a:t>
            </a:r>
            <a:r>
              <a:rPr lang="fr-FR" dirty="0"/>
              <a:t>pour faire votre choix et nous renvoyer votre bulletin d’inscription. </a:t>
            </a:r>
          </a:p>
        </p:txBody>
      </p:sp>
    </p:spTree>
    <p:extLst>
      <p:ext uri="{BB962C8B-B14F-4D97-AF65-F5344CB8AC3E}">
        <p14:creationId xmlns:p14="http://schemas.microsoft.com/office/powerpoint/2010/main" val="420140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F382A7-3E76-46D7-9FD0-3FDDDEC41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calendrier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AA5A11-EA9E-449D-B27E-EF0B39FC9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45102"/>
            <a:ext cx="9054495" cy="49080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tx1"/>
                </a:solidFill>
              </a:rPr>
              <a:t>Fin octobre 2025 : début de la distribution des livres</a:t>
            </a:r>
          </a:p>
          <a:p>
            <a:pPr marL="0" indent="0">
              <a:buNone/>
            </a:pPr>
            <a:endParaRPr lang="fr-FR" dirty="0"/>
          </a:p>
          <a:p>
            <a:pPr>
              <a:lnSpc>
                <a:spcPct val="150000"/>
              </a:lnSpc>
            </a:pPr>
            <a:r>
              <a:rPr lang="fr-FR" dirty="0"/>
              <a:t>La distribution des livres s’effectue à partir de la mi-octobre (varie en fonction de la réception des commandes de livres) 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dirty="0"/>
              <a:t>envoi par navette ou par courrier,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dirty="0"/>
              <a:t>ou remise lors du déplacement des agents de la Direction des Bibliothèques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dirty="0"/>
              <a:t>ou retrait par vos soins à la DDB.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dirty="0"/>
          </a:p>
          <a:p>
            <a:pPr>
              <a:lnSpc>
                <a:spcPct val="150000"/>
              </a:lnSpc>
            </a:pPr>
            <a:r>
              <a:rPr lang="fr-FR" dirty="0"/>
              <a:t>Ces ouvrages font désormais partie du fonds de votre bibliothèque. Il vous appartient par conséquent d’en assurer le catalogage et l’équipement.</a:t>
            </a:r>
          </a:p>
        </p:txBody>
      </p:sp>
    </p:spTree>
    <p:extLst>
      <p:ext uri="{BB962C8B-B14F-4D97-AF65-F5344CB8AC3E}">
        <p14:creationId xmlns:p14="http://schemas.microsoft.com/office/powerpoint/2010/main" val="352224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F382A7-3E76-46D7-9FD0-3FDDDEC41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calendrier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AA5A11-EA9E-449D-B27E-EF0B39FC9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7612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tx1"/>
                </a:solidFill>
              </a:rPr>
              <a:t>Novembre 2025 à mai 2026 : animations/partenariats et vote</a:t>
            </a:r>
          </a:p>
          <a:p>
            <a:pPr marL="0" indent="0">
              <a:buNone/>
            </a:pPr>
            <a:endParaRPr lang="fr-FR" dirty="0"/>
          </a:p>
          <a:p>
            <a:pPr>
              <a:lnSpc>
                <a:spcPct val="150000"/>
              </a:lnSpc>
            </a:pPr>
            <a:r>
              <a:rPr lang="fr-FR" dirty="0"/>
              <a:t>Vous mettez en valeur les ouvrages à la bibliothèque, avec une </a:t>
            </a:r>
            <a:r>
              <a:rPr lang="fr-FR" b="1" dirty="0">
                <a:solidFill>
                  <a:schemeClr val="tx1"/>
                </a:solidFill>
              </a:rPr>
              <a:t>durée de prêt réduite</a:t>
            </a:r>
            <a:r>
              <a:rPr lang="fr-FR" dirty="0"/>
              <a:t> afin de permettre au plus grand nombre de les lire et de participer au vote.</a:t>
            </a:r>
          </a:p>
          <a:p>
            <a:pPr>
              <a:lnSpc>
                <a:spcPct val="150000"/>
              </a:lnSpc>
            </a:pPr>
            <a:endParaRPr lang="fr-FR" dirty="0"/>
          </a:p>
          <a:p>
            <a:pPr>
              <a:lnSpc>
                <a:spcPct val="150000"/>
              </a:lnSpc>
            </a:pPr>
            <a:r>
              <a:rPr lang="fr-FR" dirty="0"/>
              <a:t>En parallèle, vous proposez des animations pour faire vivre ce prix littéraire et créer du lien intergénérationnel. </a:t>
            </a:r>
          </a:p>
        </p:txBody>
      </p:sp>
    </p:spTree>
    <p:extLst>
      <p:ext uri="{BB962C8B-B14F-4D97-AF65-F5344CB8AC3E}">
        <p14:creationId xmlns:p14="http://schemas.microsoft.com/office/powerpoint/2010/main" val="1739339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F382A7-3E76-46D7-9FD0-3FDDDEC41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sélection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AA5A11-EA9E-449D-B27E-EF0B39FC9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chemeClr val="tx1"/>
                </a:solidFill>
              </a:rPr>
              <a:t>7 catégories :</a:t>
            </a:r>
          </a:p>
          <a:p>
            <a:pPr marL="0" indent="0">
              <a:buNone/>
            </a:pPr>
            <a:endParaRPr lang="fr-FR" dirty="0"/>
          </a:p>
          <a:p>
            <a:pPr>
              <a:lnSpc>
                <a:spcPct val="150000"/>
              </a:lnSpc>
            </a:pPr>
            <a:r>
              <a:rPr lang="fr-FR" dirty="0"/>
              <a:t>7 catégories vous sont proposées, selon les tranches d’âge (de Maternelle-CP à Lycéens-20 ans et +) et la catégorie Bulles (grands ados/adultes).</a:t>
            </a:r>
          </a:p>
          <a:p>
            <a:pPr marL="0" indent="0">
              <a:lnSpc>
                <a:spcPct val="150000"/>
              </a:lnSpc>
              <a:buNone/>
            </a:pPr>
            <a:endParaRPr lang="fr-FR" dirty="0"/>
          </a:p>
          <a:p>
            <a:pPr>
              <a:lnSpc>
                <a:spcPct val="150000"/>
              </a:lnSpc>
            </a:pPr>
            <a:r>
              <a:rPr lang="fr-FR" dirty="0"/>
              <a:t>Vous pouvez les retrouver sur notre </a:t>
            </a:r>
            <a:r>
              <a:rPr lang="fr-FR" dirty="0">
                <a:hlinkClick r:id="rId2"/>
              </a:rPr>
              <a:t>portail</a:t>
            </a:r>
            <a:r>
              <a:rPr lang="fr-FR" dirty="0"/>
              <a:t> ou sur le </a:t>
            </a:r>
            <a:r>
              <a:rPr lang="fr-FR" dirty="0">
                <a:hlinkClick r:id="rId3"/>
              </a:rPr>
              <a:t>site internet national</a:t>
            </a:r>
            <a:r>
              <a:rPr lang="fr-FR" dirty="0"/>
              <a:t> du Prix Chronos. </a:t>
            </a:r>
          </a:p>
        </p:txBody>
      </p:sp>
    </p:spTree>
    <p:extLst>
      <p:ext uri="{BB962C8B-B14F-4D97-AF65-F5344CB8AC3E}">
        <p14:creationId xmlns:p14="http://schemas.microsoft.com/office/powerpoint/2010/main" val="2512166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F382A7-3E76-46D7-9FD0-3FDDDEC41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numérique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AA5A11-EA9E-449D-B27E-EF0B39FC9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8777751" cy="41958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tx1"/>
                </a:solidFill>
              </a:rPr>
              <a:t>Retrouvez le Prix Chronos en numérique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Découvrez de chez vous une partie de la sélection de livres en numérique grâce à la </a:t>
            </a:r>
            <a:r>
              <a:rPr lang="fr-FR" dirty="0">
                <a:hlinkClick r:id="rId2"/>
              </a:rPr>
              <a:t>médiathèque numérique e-</a:t>
            </a:r>
            <a:r>
              <a:rPr lang="fr-FR" dirty="0" err="1">
                <a:hlinkClick r:id="rId2"/>
              </a:rPr>
              <a:t>médi</a:t>
            </a:r>
            <a:r>
              <a:rPr lang="fr-FR" dirty="0">
                <a:hlinkClick r:id="rId2"/>
              </a:rPr>
              <a:t>@.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800" dirty="0"/>
              <a:t>Besoin d’aide ? Le service numérique vous guide : </a:t>
            </a:r>
            <a:r>
              <a:rPr lang="fr-FR" sz="1800" dirty="0">
                <a:hlinkClick r:id="rId3"/>
              </a:rPr>
              <a:t>numeriquebdv@vendee.fr</a:t>
            </a:r>
            <a:r>
              <a:rPr lang="fr-FR" sz="1800" dirty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fr-FR" sz="1800" dirty="0"/>
          </a:p>
          <a:p>
            <a:pPr lvl="1">
              <a:buFont typeface="Wingdings" panose="05000000000000000000" pitchFamily="2" charset="2"/>
              <a:buChar char="§"/>
            </a:pPr>
            <a:endParaRPr lang="fr-FR" dirty="0"/>
          </a:p>
          <a:p>
            <a:pPr marL="457200" lvl="1" indent="0">
              <a:buNone/>
            </a:pP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8F8C8B5-9CBD-478A-90AD-4755CBDA21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8946" y="5085767"/>
            <a:ext cx="2454524" cy="113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18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F382A7-3E76-46D7-9FD0-3FDDDEC41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animations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AA5A11-EA9E-449D-B27E-EF0B39FC9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FR" dirty="0"/>
              <a:t>Cette thématique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intergénérationnelle</a:t>
            </a:r>
            <a:r>
              <a:rPr lang="fr-FR" dirty="0"/>
              <a:t> est une belle opportunité pour développer ou poursuivre les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partenariats</a:t>
            </a:r>
            <a:r>
              <a:rPr lang="fr-FR" dirty="0"/>
              <a:t> tissés avec l’EHPAD, une association de seniors de la commune et/ou l’école maternelle/primaire… ; l’un des objectifs de ce projet étant de rassembler les générations.</a:t>
            </a:r>
          </a:p>
          <a:p>
            <a:pPr>
              <a:lnSpc>
                <a:spcPct val="150000"/>
              </a:lnSpc>
            </a:pPr>
            <a:endParaRPr lang="fr-FR" dirty="0"/>
          </a:p>
          <a:p>
            <a:pPr>
              <a:lnSpc>
                <a:spcPct val="150000"/>
              </a:lnSpc>
            </a:pPr>
            <a:r>
              <a:rPr lang="fr-FR" dirty="0"/>
              <a:t>Organisation d’un ou plusieurs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temps forts</a:t>
            </a:r>
            <a:r>
              <a:rPr lang="fr-FR" dirty="0"/>
              <a:t>, à la bibliothèque, hors les murs ou en ligne autour des thématiques : vieillesse, transmission, partage, souvenirs, parcours de vie, deuil…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763130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F382A7-3E76-46D7-9FD0-3FDDDEC41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animations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AA5A11-EA9E-449D-B27E-EF0B39FC9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7457"/>
            <a:ext cx="11019366" cy="42408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tx1"/>
                </a:solidFill>
              </a:rPr>
              <a:t>Les exemples</a:t>
            </a:r>
          </a:p>
          <a:p>
            <a:pPr marL="0" indent="0">
              <a:buNone/>
            </a:pPr>
            <a:endParaRPr lang="fr-FR" sz="1200" dirty="0"/>
          </a:p>
          <a:p>
            <a:r>
              <a:rPr lang="fr-FR" dirty="0"/>
              <a:t>Lectures à voix haute des livres de la sélection, heures du conte intergénérationnelles </a:t>
            </a:r>
          </a:p>
          <a:p>
            <a:r>
              <a:rPr lang="fr-FR" dirty="0"/>
              <a:t>Exposition (photos, dessins, poèmes…) en lien avec la thématique</a:t>
            </a:r>
          </a:p>
          <a:p>
            <a:r>
              <a:rPr lang="fr-FR" dirty="0"/>
              <a:t>Temps forts à partir des </a:t>
            </a:r>
            <a:r>
              <a:rPr lang="fr-FR" dirty="0">
                <a:hlinkClick r:id="rId2"/>
              </a:rPr>
              <a:t>outils d’animation</a:t>
            </a:r>
            <a:r>
              <a:rPr lang="fr-FR" dirty="0"/>
              <a:t> de la Direction des Bibliothèques </a:t>
            </a:r>
          </a:p>
          <a:p>
            <a:r>
              <a:rPr lang="fr-FR" dirty="0"/>
              <a:t>Ateliers d’échanges et de transmission : écoles/EHPAD/associations seniors/clubs…</a:t>
            </a:r>
          </a:p>
          <a:p>
            <a:r>
              <a:rPr lang="fr-FR" dirty="0"/>
              <a:t>Ateliers / Concours d’écriture ou de dessin, exemple : sur les souvenirs, sur les ouvrages présentés…</a:t>
            </a:r>
          </a:p>
          <a:p>
            <a:r>
              <a:rPr lang="fr-FR" dirty="0"/>
              <a:t>Rencontres avec des professionnels (CCAS, Structures de service à la personne, Clic </a:t>
            </a:r>
            <a:r>
              <a:rPr lang="fr-FR" dirty="0" err="1"/>
              <a:t>Guid’Âge</a:t>
            </a:r>
            <a:r>
              <a:rPr lang="fr-FR" dirty="0"/>
              <a:t>…)</a:t>
            </a:r>
          </a:p>
          <a:p>
            <a:r>
              <a:rPr lang="fr-FR" dirty="0"/>
              <a:t>Jeux sensoriels, de société, vidéo, enquêtes, jouets d’époque…</a:t>
            </a:r>
          </a:p>
          <a:p>
            <a:r>
              <a:rPr lang="fr-FR" dirty="0"/>
              <a:t>Projections de films suivies d’un temps d’échanges</a:t>
            </a:r>
          </a:p>
          <a:p>
            <a:r>
              <a:rPr lang="fr-FR" dirty="0"/>
              <a:t>Rencontres d’auteurs </a:t>
            </a:r>
          </a:p>
          <a:p>
            <a:r>
              <a:rPr lang="fr-FR" dirty="0"/>
              <a:t>Partenariats locaux </a:t>
            </a:r>
          </a:p>
          <a:p>
            <a:r>
              <a:rPr lang="fr-FR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91853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F382A7-3E76-46D7-9FD0-3FDDDEC41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animations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AA5A11-EA9E-449D-B27E-EF0B39FC9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52575"/>
            <a:ext cx="9286799" cy="5034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tx1"/>
                </a:solidFill>
              </a:rPr>
              <a:t>La communication</a:t>
            </a:r>
          </a:p>
          <a:p>
            <a:pPr marL="0" indent="0">
              <a:buNone/>
            </a:pPr>
            <a:endParaRPr lang="fr-FR" sz="1000" dirty="0"/>
          </a:p>
          <a:p>
            <a:pPr>
              <a:lnSpc>
                <a:spcPct val="150000"/>
              </a:lnSpc>
            </a:pPr>
            <a:r>
              <a:rPr lang="fr-FR" dirty="0"/>
              <a:t>Pensez à nous transmettre les éléments concernant le(s) temps fort(s) que vous organisez dans le cadre du Prix Chronos pour que nous puissions relayer ces informations sur notre </a:t>
            </a:r>
            <a:r>
              <a:rPr lang="fr-FR" dirty="0">
                <a:hlinkClick r:id="rId2"/>
              </a:rPr>
              <a:t>portail</a:t>
            </a:r>
            <a:r>
              <a:rPr lang="fr-FR" dirty="0"/>
              <a:t>, </a:t>
            </a:r>
            <a:r>
              <a:rPr lang="fr-FR" dirty="0">
                <a:hlinkClick r:id="rId3"/>
              </a:rPr>
              <a:t>e-</a:t>
            </a:r>
            <a:r>
              <a:rPr lang="fr-FR" dirty="0" err="1">
                <a:hlinkClick r:id="rId3"/>
              </a:rPr>
              <a:t>medi</a:t>
            </a:r>
            <a:r>
              <a:rPr lang="fr-FR" dirty="0">
                <a:hlinkClick r:id="rId3"/>
              </a:rPr>
              <a:t>@</a:t>
            </a:r>
            <a:r>
              <a:rPr lang="fr-FR" dirty="0"/>
              <a:t> et notre </a:t>
            </a:r>
            <a:r>
              <a:rPr lang="fr-FR" dirty="0">
                <a:hlinkClick r:id="rId4"/>
              </a:rPr>
              <a:t>page Facebook</a:t>
            </a:r>
            <a:r>
              <a:rPr lang="fr-FR" dirty="0"/>
              <a:t>. C’est une belle manière pour nous de mettre en avant les actions de vos bibliothèques.</a:t>
            </a:r>
          </a:p>
          <a:p>
            <a:pPr marL="0" indent="0">
              <a:lnSpc>
                <a:spcPct val="150000"/>
              </a:lnSpc>
              <a:buNone/>
            </a:pPr>
            <a:endParaRPr lang="fr-FR" sz="1100" dirty="0"/>
          </a:p>
          <a:p>
            <a:r>
              <a:rPr lang="fr-FR" dirty="0"/>
              <a:t>Envoyez-nous :	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800" dirty="0"/>
              <a:t>les dates de vos temps forts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800" dirty="0"/>
              <a:t>des photos des animations, expositions, tables thématiques…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800" dirty="0"/>
              <a:t>le descriptif des animations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800" dirty="0"/>
              <a:t>vos actions de médiation numérique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7941192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Personnalisé 4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F5050"/>
      </a:accent1>
      <a:accent2>
        <a:srgbClr val="FF5050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AD4C11"/>
      </a:hlink>
      <a:folHlink>
        <a:srgbClr val="AD4C1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2361</TotalTime>
  <Words>1287</Words>
  <Application>Microsoft Office PowerPoint</Application>
  <PresentationFormat>Grand écran</PresentationFormat>
  <Paragraphs>132</Paragraphs>
  <Slides>19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</vt:lpstr>
      <vt:lpstr>Calibri</vt:lpstr>
      <vt:lpstr>Trebuchet MS</vt:lpstr>
      <vt:lpstr>Wingdings</vt:lpstr>
      <vt:lpstr>Wingdings 3</vt:lpstr>
      <vt:lpstr>Facette</vt:lpstr>
      <vt:lpstr>Le Prix Chronos de Littérature  2026</vt:lpstr>
      <vt:lpstr>Le calendrier</vt:lpstr>
      <vt:lpstr>Le calendrier</vt:lpstr>
      <vt:lpstr>Le calendrier</vt:lpstr>
      <vt:lpstr>La sélection</vt:lpstr>
      <vt:lpstr>Le numérique</vt:lpstr>
      <vt:lpstr>Les animations</vt:lpstr>
      <vt:lpstr>Les animations</vt:lpstr>
      <vt:lpstr>Les animations</vt:lpstr>
      <vt:lpstr>Les animations</vt:lpstr>
      <vt:lpstr>Les animations</vt:lpstr>
      <vt:lpstr>Le vote</vt:lpstr>
      <vt:lpstr>Le vote</vt:lpstr>
      <vt:lpstr>Le vote</vt:lpstr>
      <vt:lpstr>Le vote</vt:lpstr>
      <vt:lpstr>Le vote</vt:lpstr>
      <vt:lpstr>Le vote</vt:lpstr>
      <vt:lpstr>Le vote</vt:lpstr>
      <vt:lpstr>Présentation PowerPoint</vt:lpstr>
    </vt:vector>
  </TitlesOfParts>
  <Company>CD85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Prix Chronos de Littérature</dc:title>
  <dc:creator>GAUTRON Estelle</dc:creator>
  <cp:lastModifiedBy>GAUTRON Estelle</cp:lastModifiedBy>
  <cp:revision>111</cp:revision>
  <cp:lastPrinted>2023-07-17T09:06:20Z</cp:lastPrinted>
  <dcterms:created xsi:type="dcterms:W3CDTF">2018-12-21T14:07:51Z</dcterms:created>
  <dcterms:modified xsi:type="dcterms:W3CDTF">2025-07-10T14:39:31Z</dcterms:modified>
</cp:coreProperties>
</file>